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256" r:id="rId2"/>
    <p:sldId id="270" r:id="rId3"/>
    <p:sldId id="260" r:id="rId4"/>
    <p:sldId id="261" r:id="rId5"/>
    <p:sldId id="265" r:id="rId6"/>
    <p:sldId id="264" r:id="rId7"/>
    <p:sldId id="263" r:id="rId8"/>
    <p:sldId id="262" r:id="rId9"/>
    <p:sldId id="266" r:id="rId10"/>
    <p:sldId id="268" r:id="rId11"/>
    <p:sldId id="269" r:id="rId12"/>
    <p:sldId id="258" r:id="rId13"/>
    <p:sldId id="267" r:id="rId14"/>
  </p:sldIdLst>
  <p:sldSz cx="9144000" cy="6858000" type="screen4x3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15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esare Fantuzzi" initials="CF" lastIdx="1" clrIdx="0">
    <p:extLst>
      <p:ext uri="{19B8F6BF-5375-455C-9EA6-DF929625EA0E}">
        <p15:presenceInfo xmlns:p15="http://schemas.microsoft.com/office/powerpoint/2012/main" userId="3645bfc551cd906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12" autoAdjust="0"/>
    <p:restoredTop sz="92785" autoAdjust="0"/>
  </p:normalViewPr>
  <p:slideViewPr>
    <p:cSldViewPr snapToGrid="0" showGuides="1">
      <p:cViewPr varScale="1">
        <p:scale>
          <a:sx n="91" d="100"/>
          <a:sy n="91" d="100"/>
        </p:scale>
        <p:origin x="1075" y="67"/>
      </p:cViewPr>
      <p:guideLst>
        <p:guide orient="horz" pos="2115"/>
        <p:guide pos="2880"/>
      </p:guideLst>
    </p:cSldViewPr>
  </p:slideViewPr>
  <p:outlineViewPr>
    <p:cViewPr>
      <p:scale>
        <a:sx n="33" d="100"/>
        <a:sy n="33" d="100"/>
      </p:scale>
      <p:origin x="0" y="-17808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0" d="100"/>
          <a:sy n="80" d="100"/>
        </p:scale>
        <p:origin x="492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DF8488-6343-4179-9163-26EA896F396D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6A5BB-B81E-461F-B21D-F21BD90C326A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76783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F5632896-1215-4D74-8FBB-CAD7520C20EF}" type="datetimeFigureOut">
              <a:rPr lang="it-IT" smtClean="0"/>
              <a:t>11/01/2023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279525"/>
            <a:ext cx="4606925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A84B24B5-DB06-4FA5-A873-C15E1935785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768448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B24B5-DB06-4FA5-A873-C15E19357857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1808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B24B5-DB06-4FA5-A873-C15E19357857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17682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B24B5-DB06-4FA5-A873-C15E19357857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45052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B24B5-DB06-4FA5-A873-C15E19357857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21596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B24B5-DB06-4FA5-A873-C15E19357857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59435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B24B5-DB06-4FA5-A873-C15E19357857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0853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B24B5-DB06-4FA5-A873-C15E19357857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263445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B24B5-DB06-4FA5-A873-C15E19357857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055742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B24B5-DB06-4FA5-A873-C15E19357857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16268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B24B5-DB06-4FA5-A873-C15E19357857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4707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B24B5-DB06-4FA5-A873-C15E19357857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80539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B24B5-DB06-4FA5-A873-C15E19357857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58988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6188" y="1279525"/>
            <a:ext cx="4606925" cy="34544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4B24B5-DB06-4FA5-A873-C15E19357857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1703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Diapositiva titolo">
    <p:bg>
      <p:bgPr>
        <a:gradFill>
          <a:gsLst>
            <a:gs pos="0">
              <a:schemeClr val="bg1"/>
            </a:gs>
            <a:gs pos="66000">
              <a:srgbClr val="FFCC66">
                <a:alpha val="81000"/>
              </a:srgb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2786050" y="2571748"/>
            <a:ext cx="5386398" cy="1470025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  <a:latin typeface="Arial Rounded MT Bold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714480" y="4214818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189" indent="0" algn="ctr">
              <a:buNone/>
              <a:defRPr/>
            </a:lvl2pPr>
            <a:lvl3pPr marL="914377" indent="0" algn="ctr">
              <a:buNone/>
              <a:defRPr/>
            </a:lvl3pPr>
            <a:lvl4pPr marL="1371566" indent="0" algn="ctr">
              <a:buNone/>
              <a:defRPr/>
            </a:lvl4pPr>
            <a:lvl5pPr marL="1828754" indent="0" algn="ctr">
              <a:buNone/>
              <a:defRPr/>
            </a:lvl5pPr>
            <a:lvl6pPr marL="2285943" indent="0" algn="ctr">
              <a:buNone/>
              <a:defRPr/>
            </a:lvl6pPr>
            <a:lvl7pPr marL="2743131" indent="0" algn="ctr">
              <a:buNone/>
              <a:defRPr/>
            </a:lvl7pPr>
            <a:lvl8pPr marL="3200320" indent="0" algn="ctr">
              <a:buNone/>
              <a:defRPr/>
            </a:lvl8pPr>
            <a:lvl9pPr marL="3657509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8" name="Segnaposto data 3"/>
          <p:cNvSpPr>
            <a:spLocks noGrp="1"/>
          </p:cNvSpPr>
          <p:nvPr>
            <p:ph type="dt" sz="half" idx="10"/>
          </p:nvPr>
        </p:nvSpPr>
        <p:spPr>
          <a:xfrm>
            <a:off x="179512" y="6381332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9D1BE1BD-24E0-41AD-BC8B-31821334BF8A}" type="datetime1">
              <a:rPr lang="it-IT" smtClean="0"/>
              <a:t>11/01/2023</a:t>
            </a:fld>
            <a:endParaRPr lang="en-US"/>
          </a:p>
        </p:txBody>
      </p:sp>
      <p:sp>
        <p:nvSpPr>
          <p:cNvPr id="9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it-IT"/>
              <a:t>&lt;Evento&gt;</a:t>
            </a:r>
            <a:endParaRPr lang="en-US"/>
          </a:p>
        </p:txBody>
      </p:sp>
      <p:sp>
        <p:nvSpPr>
          <p:cNvPr id="10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3459781-33E6-4BE2-8604-B44A1271A680}" type="slidenum">
              <a:rPr lang="en-US" smtClean="0"/>
              <a:t>‹N›</a:t>
            </a:fld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880" y="257167"/>
            <a:ext cx="3883883" cy="1402124"/>
          </a:xfrm>
          <a:prstGeom prst="rect">
            <a:avLst/>
          </a:prstGeom>
        </p:spPr>
      </p:pic>
      <p:grpSp>
        <p:nvGrpSpPr>
          <p:cNvPr id="14" name="Gruppo 10"/>
          <p:cNvGrpSpPr/>
          <p:nvPr userDrawn="1"/>
        </p:nvGrpSpPr>
        <p:grpSpPr>
          <a:xfrm>
            <a:off x="602858" y="271847"/>
            <a:ext cx="2117782" cy="1382732"/>
            <a:chOff x="27521" y="357188"/>
            <a:chExt cx="1864779" cy="1382732"/>
          </a:xfrm>
        </p:grpSpPr>
        <p:sp>
          <p:nvSpPr>
            <p:cNvPr id="15" name="CasellaDiTesto 3"/>
            <p:cNvSpPr txBox="1"/>
            <p:nvPr/>
          </p:nvSpPr>
          <p:spPr>
            <a:xfrm>
              <a:off x="249238" y="785813"/>
              <a:ext cx="1643062" cy="954107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400" b="1" u="sng"/>
                <a:t>A</a:t>
              </a:r>
              <a:r>
                <a:rPr lang="en-US" sz="1400" b="1"/>
                <a:t>utomation</a:t>
              </a:r>
            </a:p>
            <a:p>
              <a:pPr>
                <a:defRPr/>
              </a:pPr>
              <a:r>
                <a:rPr lang="en-US" sz="1400" b="1" u="sng"/>
                <a:t>R</a:t>
              </a:r>
              <a:r>
                <a:rPr lang="en-US" sz="1400" b="1"/>
                <a:t>obotics</a:t>
              </a:r>
              <a:r>
                <a:rPr lang="it-IT" sz="1400" b="1"/>
                <a:t> and</a:t>
              </a:r>
            </a:p>
            <a:p>
              <a:pPr>
                <a:defRPr/>
              </a:pPr>
              <a:r>
                <a:rPr lang="en-US" sz="1400" b="1" u="sng"/>
                <a:t>S</a:t>
              </a:r>
              <a:r>
                <a:rPr lang="en-US" sz="1400" b="1"/>
                <a:t>ystem</a:t>
              </a:r>
            </a:p>
            <a:p>
              <a:pPr>
                <a:defRPr/>
              </a:pPr>
              <a:r>
                <a:rPr lang="en-US" sz="1400" b="1"/>
                <a:t>CONTROL</a:t>
              </a:r>
            </a:p>
          </p:txBody>
        </p:sp>
        <p:pic>
          <p:nvPicPr>
            <p:cNvPr id="16" name="Picture 3" descr="C:\home\0Progetti\ARSControl@Unimore\Presentazioni\arsControl.png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27521" y="357188"/>
              <a:ext cx="1768475" cy="469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13694935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42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376097" y="6356353"/>
            <a:ext cx="2133600" cy="365125"/>
          </a:xfrm>
          <a:prstGeom prst="rect">
            <a:avLst/>
          </a:prstGeom>
        </p:spPr>
        <p:txBody>
          <a:bodyPr/>
          <a:lstStyle/>
          <a:p>
            <a:fld id="{869977FD-2598-4B5F-95EC-52A0FEBDA87B}" type="datetime1">
              <a:rPr lang="it-IT" smtClean="0"/>
              <a:t>11/01/2023</a:t>
            </a:fld>
            <a:endParaRPr lang="en-US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it-IT"/>
              <a:t>&lt;Evento&gt;</a:t>
            </a:r>
            <a:endParaRPr lang="en-US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83459781-33E6-4BE2-8604-B44A1271A68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3264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0" y="1071563"/>
            <a:ext cx="9144000" cy="63500"/>
          </a:xfrm>
          <a:prstGeom prst="rect">
            <a:avLst/>
          </a:prstGeom>
          <a:solidFill>
            <a:srgbClr val="FFCC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it-IT" sz="1800"/>
          </a:p>
        </p:txBody>
      </p:sp>
      <p:pic>
        <p:nvPicPr>
          <p:cNvPr id="9" name="Picture 2" descr="C:\home\0Progetti\ARSControl@Unimore\Presentazioni\arsControl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89838" y="571500"/>
            <a:ext cx="1554162" cy="412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10" name="Titolo 1"/>
          <p:cNvSpPr>
            <a:spLocks noGrp="1"/>
          </p:cNvSpPr>
          <p:nvPr>
            <p:ph type="title"/>
          </p:nvPr>
        </p:nvSpPr>
        <p:spPr>
          <a:xfrm>
            <a:off x="134144" y="99213"/>
            <a:ext cx="6343680" cy="857256"/>
          </a:xfrm>
        </p:spPr>
        <p:txBody>
          <a:bodyPr/>
          <a:lstStyle>
            <a:lvl1pPr>
              <a:defRPr sz="3600">
                <a:solidFill>
                  <a:srgbClr val="0070C0"/>
                </a:solidFill>
                <a:latin typeface="Arial Rounded MT Bold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t-IT" dirty="0"/>
          </a:p>
        </p:txBody>
      </p:sp>
      <p:sp>
        <p:nvSpPr>
          <p:cNvPr id="11" name="Segnaposto data 6"/>
          <p:cNvSpPr>
            <a:spLocks noGrp="1"/>
          </p:cNvSpPr>
          <p:nvPr>
            <p:ph type="dt" sz="half" idx="10"/>
          </p:nvPr>
        </p:nvSpPr>
        <p:spPr>
          <a:xfrm>
            <a:off x="134144" y="6309324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D7B87BBA-99C4-4E8C-96C5-9213892CEBCF}" type="datetime1">
              <a:rPr lang="it-IT" smtClean="0"/>
              <a:t>11/01/2023</a:t>
            </a:fld>
            <a:endParaRPr lang="en-US"/>
          </a:p>
        </p:txBody>
      </p:sp>
      <p:sp>
        <p:nvSpPr>
          <p:cNvPr id="12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it-IT"/>
              <a:t>&lt;Evento&gt;</a:t>
            </a:r>
            <a:endParaRPr lang="en-US"/>
          </a:p>
        </p:txBody>
      </p:sp>
      <p:sp>
        <p:nvSpPr>
          <p:cNvPr id="13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3459781-33E6-4BE2-8604-B44A1271A68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0543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9"/>
          <p:cNvSpPr>
            <a:spLocks noChangeArrowheads="1"/>
          </p:cNvSpPr>
          <p:nvPr userDrawn="1"/>
        </p:nvSpPr>
        <p:spPr bwMode="auto">
          <a:xfrm>
            <a:off x="0" y="1071563"/>
            <a:ext cx="9144000" cy="63500"/>
          </a:xfrm>
          <a:prstGeom prst="rect">
            <a:avLst/>
          </a:prstGeom>
          <a:solidFill>
            <a:srgbClr val="FFCC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endParaRPr lang="it-IT" altLang="it-IT" sz="1800"/>
          </a:p>
        </p:txBody>
      </p:sp>
      <p:pic>
        <p:nvPicPr>
          <p:cNvPr id="5" name="Picture 2" descr="C:\home\0Progetti\ARSControl@Unimore\Presentazioni\arsControl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9838" y="295088"/>
            <a:ext cx="1554162" cy="41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olo 1"/>
          <p:cNvSpPr>
            <a:spLocks noGrp="1"/>
          </p:cNvSpPr>
          <p:nvPr>
            <p:ph type="title"/>
          </p:nvPr>
        </p:nvSpPr>
        <p:spPr>
          <a:xfrm>
            <a:off x="457200" y="142852"/>
            <a:ext cx="7115196" cy="857256"/>
          </a:xfrm>
        </p:spPr>
        <p:txBody>
          <a:bodyPr/>
          <a:lstStyle>
            <a:lvl1pPr>
              <a:defRPr sz="3600">
                <a:solidFill>
                  <a:srgbClr val="0070C0"/>
                </a:solidFill>
                <a:latin typeface="Arial Rounded MT Bold" pitchFamily="34" charset="0"/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6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1E2F4F-F22C-4E6A-AB09-28DBCAE93AAD}" type="datetime1">
              <a:rPr lang="it-IT" smtClean="0"/>
              <a:t>11/01/2023</a:t>
            </a:fld>
            <a:endParaRPr lang="en-GB"/>
          </a:p>
        </p:txBody>
      </p:sp>
      <p:sp>
        <p:nvSpPr>
          <p:cNvPr id="7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GB"/>
              <a:t>&lt;Evento&gt;</a:t>
            </a:r>
          </a:p>
        </p:txBody>
      </p:sp>
      <p:sp>
        <p:nvSpPr>
          <p:cNvPr id="8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E83654C-43FF-4EF7-87AB-7F126461CD9C}" type="slidenum">
              <a:rPr lang="en-GB" altLang="it-IT"/>
              <a:pPr>
                <a:defRPr/>
              </a:pPr>
              <a:t>‹N›</a:t>
            </a:fld>
            <a:endParaRPr lang="en-GB" altLang="it-IT"/>
          </a:p>
        </p:txBody>
      </p:sp>
    </p:spTree>
    <p:extLst>
      <p:ext uri="{BB962C8B-B14F-4D97-AF65-F5344CB8AC3E}">
        <p14:creationId xmlns:p14="http://schemas.microsoft.com/office/powerpoint/2010/main" val="4563124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ue contenuti">
    <p:bg>
      <p:bgPr>
        <a:gradFill rotWithShape="0">
          <a:gsLst>
            <a:gs pos="0">
              <a:srgbClr val="F4BB20"/>
            </a:gs>
            <a:gs pos="2000">
              <a:srgbClr val="F6E0A3"/>
            </a:gs>
            <a:gs pos="11000">
              <a:srgbClr val="F7FAFD"/>
            </a:gs>
            <a:gs pos="100000">
              <a:srgbClr val="F7FAFD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9"/>
          <p:cNvSpPr>
            <a:spLocks noChangeArrowheads="1"/>
          </p:cNvSpPr>
          <p:nvPr/>
        </p:nvSpPr>
        <p:spPr bwMode="auto">
          <a:xfrm flipV="1">
            <a:off x="0" y="615950"/>
            <a:ext cx="9144000" cy="50800"/>
          </a:xfrm>
          <a:prstGeom prst="rect">
            <a:avLst/>
          </a:prstGeom>
          <a:solidFill>
            <a:srgbClr val="FFCC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it-IT" sz="1800">
              <a:latin typeface="+mn-lt"/>
              <a:cs typeface="+mn-cs"/>
            </a:endParaRPr>
          </a:p>
        </p:txBody>
      </p:sp>
      <p:pic>
        <p:nvPicPr>
          <p:cNvPr id="6" name="Picture 3" descr="C:\home\0Progetti\ARSControl@Unimore\Presentazioni\arsControl.png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4350" y="169867"/>
            <a:ext cx="895350" cy="236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628650" y="814384"/>
            <a:ext cx="3886200" cy="5362581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29150" y="814384"/>
            <a:ext cx="3886200" cy="5362581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12" name="Titolo 1"/>
          <p:cNvSpPr>
            <a:spLocks noGrp="1"/>
          </p:cNvSpPr>
          <p:nvPr>
            <p:ph type="title"/>
          </p:nvPr>
        </p:nvSpPr>
        <p:spPr>
          <a:xfrm>
            <a:off x="1221328" y="65738"/>
            <a:ext cx="6701348" cy="476183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24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8" name="Segnaposto data 4"/>
          <p:cNvSpPr>
            <a:spLocks noGrp="1"/>
          </p:cNvSpPr>
          <p:nvPr>
            <p:ph type="dt" sz="half" idx="10"/>
          </p:nvPr>
        </p:nvSpPr>
        <p:spPr>
          <a:xfrm>
            <a:off x="628650" y="635635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232B94D-2CF2-4B43-9DEB-B831B42D418B}" type="datetime1">
              <a:rPr lang="it-IT" smtClean="0"/>
              <a:t>11/01/2023</a:t>
            </a:fld>
            <a:endParaRPr lang="it-IT"/>
          </a:p>
        </p:txBody>
      </p:sp>
      <p:sp>
        <p:nvSpPr>
          <p:cNvPr id="9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028950" y="6356354"/>
            <a:ext cx="30861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it-IT"/>
              <a:t>&lt;Evento&gt;</a:t>
            </a:r>
          </a:p>
        </p:txBody>
      </p:sp>
      <p:sp>
        <p:nvSpPr>
          <p:cNvPr id="10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457950" y="6356354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71C1A70F-B06E-4DE1-98A7-D0FC952200D3}" type="slidenum">
              <a:rPr lang="it-IT" altLang="it-IT"/>
              <a:pPr/>
              <a:t>‹N›</a:t>
            </a:fld>
            <a:endParaRPr lang="it-IT" altLang="it-IT"/>
          </a:p>
        </p:txBody>
      </p:sp>
    </p:spTree>
    <p:extLst>
      <p:ext uri="{BB962C8B-B14F-4D97-AF65-F5344CB8AC3E}">
        <p14:creationId xmlns:p14="http://schemas.microsoft.com/office/powerpoint/2010/main" val="2783954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95195" y="225549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14" name="Sottotitolo 2"/>
          <p:cNvSpPr>
            <a:spLocks noGrp="1"/>
          </p:cNvSpPr>
          <p:nvPr>
            <p:ph type="subTitle" idx="1"/>
          </p:nvPr>
        </p:nvSpPr>
        <p:spPr>
          <a:xfrm>
            <a:off x="1892300" y="4164393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189" indent="0" algn="ctr">
              <a:buNone/>
              <a:defRPr/>
            </a:lvl2pPr>
            <a:lvl3pPr marL="914377" indent="0" algn="ctr">
              <a:buNone/>
              <a:defRPr/>
            </a:lvl3pPr>
            <a:lvl4pPr marL="1371566" indent="0" algn="ctr">
              <a:buNone/>
              <a:defRPr/>
            </a:lvl4pPr>
            <a:lvl5pPr marL="1828754" indent="0" algn="ctr">
              <a:buNone/>
              <a:defRPr/>
            </a:lvl5pPr>
            <a:lvl6pPr marL="2285943" indent="0" algn="ctr">
              <a:buNone/>
              <a:defRPr/>
            </a:lvl6pPr>
            <a:lvl7pPr marL="2743131" indent="0" algn="ctr">
              <a:buNone/>
              <a:defRPr/>
            </a:lvl7pPr>
            <a:lvl8pPr marL="3200320" indent="0" algn="ctr">
              <a:buNone/>
              <a:defRPr/>
            </a:lvl8pPr>
            <a:lvl9pPr marL="3657509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4880" y="257167"/>
            <a:ext cx="3883883" cy="1402124"/>
          </a:xfrm>
          <a:prstGeom prst="rect">
            <a:avLst/>
          </a:prstGeom>
        </p:spPr>
      </p:pic>
      <p:grpSp>
        <p:nvGrpSpPr>
          <p:cNvPr id="9" name="Gruppo 10"/>
          <p:cNvGrpSpPr/>
          <p:nvPr userDrawn="1"/>
        </p:nvGrpSpPr>
        <p:grpSpPr>
          <a:xfrm>
            <a:off x="602858" y="271847"/>
            <a:ext cx="2117782" cy="1382732"/>
            <a:chOff x="27521" y="357188"/>
            <a:chExt cx="1864779" cy="1382732"/>
          </a:xfrm>
        </p:grpSpPr>
        <p:sp>
          <p:nvSpPr>
            <p:cNvPr id="15" name="CasellaDiTesto 3"/>
            <p:cNvSpPr txBox="1"/>
            <p:nvPr/>
          </p:nvSpPr>
          <p:spPr>
            <a:xfrm>
              <a:off x="249238" y="785813"/>
              <a:ext cx="1643062" cy="954107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400" b="1" u="sng"/>
                <a:t>A</a:t>
              </a:r>
              <a:r>
                <a:rPr lang="en-US" sz="1400" b="1"/>
                <a:t>utomation</a:t>
              </a:r>
            </a:p>
            <a:p>
              <a:pPr>
                <a:defRPr/>
              </a:pPr>
              <a:r>
                <a:rPr lang="en-US" sz="1400" b="1" u="sng"/>
                <a:t>R</a:t>
              </a:r>
              <a:r>
                <a:rPr lang="en-US" sz="1400" b="1"/>
                <a:t>obotics</a:t>
              </a:r>
              <a:r>
                <a:rPr lang="it-IT" sz="1400" b="1"/>
                <a:t> and</a:t>
              </a:r>
            </a:p>
            <a:p>
              <a:pPr>
                <a:defRPr/>
              </a:pPr>
              <a:r>
                <a:rPr lang="en-US" sz="1400" b="1" u="sng"/>
                <a:t>S</a:t>
              </a:r>
              <a:r>
                <a:rPr lang="en-US" sz="1400" b="1"/>
                <a:t>ystem</a:t>
              </a:r>
            </a:p>
            <a:p>
              <a:pPr>
                <a:defRPr/>
              </a:pPr>
              <a:r>
                <a:rPr lang="en-US" sz="1400" b="1"/>
                <a:t>CONTROL</a:t>
              </a:r>
            </a:p>
          </p:txBody>
        </p:sp>
        <p:pic>
          <p:nvPicPr>
            <p:cNvPr id="16" name="Picture 3" descr="C:\home\0Progetti\ARSControl@Unimore\Presentazioni\arsControl.png"/>
            <p:cNvPicPr>
              <a:picLocks noChangeAspect="1" noChangeArrowheads="1"/>
            </p:cNvPicPr>
            <p:nvPr/>
          </p:nvPicPr>
          <p:blipFill>
            <a:blip r:embed="rId3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/>
            <a:stretch>
              <a:fillRect/>
            </a:stretch>
          </p:blipFill>
          <p:spPr bwMode="auto">
            <a:xfrm>
              <a:off x="27521" y="357188"/>
              <a:ext cx="1768475" cy="4699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val="32131475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23530" y="981474"/>
            <a:ext cx="8676422" cy="52762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2" y="819355"/>
            <a:ext cx="9144000" cy="63500"/>
          </a:xfrm>
          <a:prstGeom prst="rect">
            <a:avLst/>
          </a:prstGeom>
          <a:solidFill>
            <a:srgbClr val="FFCC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it-IT" sz="1800"/>
          </a:p>
        </p:txBody>
      </p:sp>
      <p:sp>
        <p:nvSpPr>
          <p:cNvPr id="10" name="Segnaposto data 2"/>
          <p:cNvSpPr>
            <a:spLocks noGrp="1"/>
          </p:cNvSpPr>
          <p:nvPr>
            <p:ph type="dt" sz="half" idx="10"/>
          </p:nvPr>
        </p:nvSpPr>
        <p:spPr>
          <a:xfrm>
            <a:off x="323528" y="6376247"/>
            <a:ext cx="2133600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19C764D1-404D-4B89-A1CA-D22AF43DB107}" type="datetime1">
              <a:rPr lang="it-IT" smtClean="0"/>
              <a:t>11/01/2023</a:t>
            </a:fld>
            <a:endParaRPr lang="en-US"/>
          </a:p>
        </p:txBody>
      </p:sp>
      <p:sp>
        <p:nvSpPr>
          <p:cNvPr id="11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4256112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it-IT"/>
              <a:t>&lt;Evento&gt;</a:t>
            </a:r>
            <a:endParaRPr lang="en-US"/>
          </a:p>
        </p:txBody>
      </p:sp>
      <p:sp>
        <p:nvSpPr>
          <p:cNvPr id="12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7983016" y="6356354"/>
            <a:ext cx="909464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83459781-33E6-4BE2-8604-B44A1271A680}" type="slidenum">
              <a:rPr lang="en-US" smtClean="0"/>
              <a:pPr/>
              <a:t>‹N›</a:t>
            </a:fld>
            <a:endParaRPr lang="en-US"/>
          </a:p>
        </p:txBody>
      </p:sp>
      <p:sp>
        <p:nvSpPr>
          <p:cNvPr id="14" name="Titolo 1"/>
          <p:cNvSpPr>
            <a:spLocks noGrp="1"/>
          </p:cNvSpPr>
          <p:nvPr>
            <p:ph type="title"/>
          </p:nvPr>
        </p:nvSpPr>
        <p:spPr>
          <a:xfrm>
            <a:off x="143668" y="-6151"/>
            <a:ext cx="7236643" cy="857256"/>
          </a:xfrm>
        </p:spPr>
        <p:txBody>
          <a:bodyPr/>
          <a:lstStyle>
            <a:lvl1pPr algn="l">
              <a:defRPr sz="3600">
                <a:solidFill>
                  <a:srgbClr val="0070C0"/>
                </a:solidFill>
                <a:latin typeface="Arial Rounded MT Bold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it-IT" dirty="0"/>
          </a:p>
        </p:txBody>
      </p:sp>
      <p:pic>
        <p:nvPicPr>
          <p:cNvPr id="9" name="Picture 2" descr="C:\home\0Progetti\ARSControl@Unimore\Presentazioni\arsControl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23977" y="170771"/>
            <a:ext cx="1547979" cy="503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47262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723900" y="6331327"/>
            <a:ext cx="2133600" cy="365125"/>
          </a:xfrm>
          <a:prstGeom prst="rect">
            <a:avLst/>
          </a:prstGeom>
        </p:spPr>
        <p:txBody>
          <a:bodyPr/>
          <a:lstStyle/>
          <a:p>
            <a:fld id="{6F2805EA-D85A-44B5-97CD-77B27EC8A3B4}" type="datetime1">
              <a:rPr lang="it-IT" smtClean="0"/>
              <a:t>11/01/2023</a:t>
            </a:fld>
            <a:endParaRPr lang="en-US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it-IT"/>
              <a:t>&lt;Evento&gt;</a:t>
            </a:r>
            <a:endParaRPr lang="en-US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83459781-33E6-4BE2-8604-B44A1271A68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388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3"/>
            <a:ext cx="2133600" cy="365125"/>
          </a:xfrm>
          <a:prstGeom prst="rect">
            <a:avLst/>
          </a:prstGeom>
        </p:spPr>
        <p:txBody>
          <a:bodyPr/>
          <a:lstStyle/>
          <a:p>
            <a:fld id="{8F8BC84E-4937-4B24-964C-B754E30FB1A8}" type="datetime1">
              <a:rPr lang="it-IT" smtClean="0"/>
              <a:t>11/01/2023</a:t>
            </a:fld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it-IT"/>
              <a:t>&lt;Evento&gt;</a:t>
            </a:r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83459781-33E6-4BE2-8604-B44A1271A68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844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300941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CE41A9A8-3645-464A-9BFF-38CED5B0C51B}" type="datetime1">
              <a:rPr lang="it-IT" smtClean="0"/>
              <a:t>11/01/2023</a:t>
            </a:fld>
            <a:endParaRPr lang="en-US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it-IT"/>
              <a:t>&lt;Evento&gt;</a:t>
            </a:r>
            <a:endParaRPr lang="en-US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83459781-33E6-4BE2-8604-B44A1271A68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670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1" y="6356353"/>
            <a:ext cx="2133600" cy="365125"/>
          </a:xfrm>
          <a:prstGeom prst="rect">
            <a:avLst/>
          </a:prstGeom>
        </p:spPr>
        <p:txBody>
          <a:bodyPr/>
          <a:lstStyle/>
          <a:p>
            <a:fld id="{81BD381E-00AD-45AE-AF05-A523B9741297}" type="datetime1">
              <a:rPr lang="it-IT" smtClean="0"/>
              <a:t>11/01/2023</a:t>
            </a:fld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it-IT"/>
              <a:t>&lt;Evento&gt;</a:t>
            </a:r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83459781-33E6-4BE2-8604-B44A1271A68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5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357308" y="6356353"/>
            <a:ext cx="2133600" cy="365125"/>
          </a:xfrm>
          <a:prstGeom prst="rect">
            <a:avLst/>
          </a:prstGeom>
        </p:spPr>
        <p:txBody>
          <a:bodyPr/>
          <a:lstStyle/>
          <a:p>
            <a:fld id="{1298988E-3C26-4B2E-AA48-5D6639B3064C}" type="datetime1">
              <a:rPr lang="it-IT" smtClean="0"/>
              <a:t>11/01/2023</a:t>
            </a:fld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it-IT"/>
              <a:t>&lt;Evento&gt;</a:t>
            </a:r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83459781-33E6-4BE2-8604-B44A1271A68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856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37416"/>
            <a:ext cx="2133600" cy="365125"/>
          </a:xfrm>
          <a:prstGeom prst="rect">
            <a:avLst/>
          </a:prstGeom>
        </p:spPr>
        <p:txBody>
          <a:bodyPr/>
          <a:lstStyle/>
          <a:p>
            <a:fld id="{72979F38-A482-4485-B9ED-DE4B8B664E9E}" type="datetime1">
              <a:rPr lang="it-IT" smtClean="0"/>
              <a:t>11/01/2023</a:t>
            </a:fld>
            <a:endParaRPr lang="en-US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it-IT"/>
              <a:t>&lt;Evento&gt;</a:t>
            </a:r>
            <a:endParaRPr lang="en-US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83459781-33E6-4BE2-8604-B44A1271A680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104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-18256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287051"/>
            <a:ext cx="8229600" cy="52264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3895779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1" r:id="rId2"/>
    <p:sldLayoutId id="2147483662" r:id="rId3"/>
    <p:sldLayoutId id="2147483663" r:id="rId4"/>
    <p:sldLayoutId id="2147483664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4" r:id="rId11"/>
    <p:sldLayoutId id="2147483675" r:id="rId12"/>
    <p:sldLayoutId id="2147483676" r:id="rId13"/>
  </p:sldLayoutIdLst>
  <p:hf hdr="0"/>
  <p:txStyles>
    <p:titleStyle>
      <a:lvl1pPr algn="ctr" defTabSz="457189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Arial Rounded MT Bold"/>
          <a:ea typeface="+mj-ea"/>
          <a:cs typeface="Arial Rounded MT Bold"/>
        </a:defRPr>
      </a:lvl1pPr>
    </p:titleStyle>
    <p:bodyStyle>
      <a:lvl1pPr marL="342891" indent="-342891" algn="l" defTabSz="457189" rtl="0" eaLnBrk="1" latinLnBrk="0" hangingPunct="1">
        <a:spcBef>
          <a:spcPct val="20000"/>
        </a:spcBef>
        <a:buClr>
          <a:srgbClr val="FF9900"/>
        </a:buClr>
        <a:buSzPct val="80000"/>
        <a:buFont typeface="Wingdings" charset="2"/>
        <a:buChar char=""/>
        <a:defRPr sz="2400" kern="1200">
          <a:solidFill>
            <a:schemeClr val="tx1"/>
          </a:solidFill>
          <a:latin typeface="Arial"/>
          <a:ea typeface="+mn-ea"/>
          <a:cs typeface="Arial"/>
        </a:defRPr>
      </a:lvl1pPr>
      <a:lvl2pPr marL="742932" indent="-285744" algn="l" defTabSz="457189" rtl="0" eaLnBrk="1" latinLnBrk="0" hangingPunct="1">
        <a:spcBef>
          <a:spcPct val="20000"/>
        </a:spcBef>
        <a:buClr>
          <a:srgbClr val="FF9900"/>
        </a:buClr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1142971" indent="-228594" algn="l" defTabSz="457189" rtl="0" eaLnBrk="1" latinLnBrk="0" hangingPunct="1">
        <a:spcBef>
          <a:spcPct val="20000"/>
        </a:spcBef>
        <a:buClr>
          <a:srgbClr val="FF9900"/>
        </a:buClr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160" indent="-228594" algn="l" defTabSz="457189" rtl="0" eaLnBrk="1" latinLnBrk="0" hangingPunct="1">
        <a:spcBef>
          <a:spcPct val="20000"/>
        </a:spcBef>
        <a:buClr>
          <a:srgbClr val="FF9900"/>
        </a:buClr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349" indent="-228594" algn="l" defTabSz="457189" rtl="0" eaLnBrk="1" latinLnBrk="0" hangingPunct="1">
        <a:spcBef>
          <a:spcPct val="20000"/>
        </a:spcBef>
        <a:buClr>
          <a:srgbClr val="FF9900"/>
        </a:buClr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65018" y="2092036"/>
            <a:ext cx="7344775" cy="1769493"/>
          </a:xfrm>
        </p:spPr>
        <p:txBody>
          <a:bodyPr>
            <a:normAutofit fontScale="90000"/>
          </a:bodyPr>
          <a:lstStyle/>
          <a:p>
            <a:r>
              <a:rPr lang="it-IT" b="1" dirty="0"/>
              <a:t>Implementazione di lettura e traduzione file DXF in istruzioni operabili tramite PLC a due assi</a:t>
            </a:r>
            <a:br>
              <a:rPr lang="it-IT" dirty="0"/>
            </a:br>
            <a:endParaRPr lang="en-US" noProof="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48536" y="3983249"/>
            <a:ext cx="8590664" cy="2490782"/>
          </a:xfrm>
        </p:spPr>
        <p:txBody>
          <a:bodyPr>
            <a:normAutofit/>
          </a:bodyPr>
          <a:lstStyle/>
          <a:p>
            <a:pPr algn="just"/>
            <a:r>
              <a:rPr lang="en-US" noProof="0" dirty="0" err="1"/>
              <a:t>Candidato:Matteo</a:t>
            </a:r>
            <a:r>
              <a:rPr lang="en-US" noProof="0" dirty="0"/>
              <a:t> Martinelli		</a:t>
            </a:r>
            <a:r>
              <a:rPr lang="en-US" noProof="0" dirty="0" err="1"/>
              <a:t>Relatore</a:t>
            </a:r>
            <a:r>
              <a:rPr lang="en-US" noProof="0" dirty="0"/>
              <a:t>: Cesare </a:t>
            </a:r>
            <a:r>
              <a:rPr lang="en-US" noProof="0" dirty="0" err="1"/>
              <a:t>Fantuzzi</a:t>
            </a:r>
            <a:endParaRPr lang="en-US" noProof="0" dirty="0"/>
          </a:p>
          <a:p>
            <a:r>
              <a:rPr lang="en-US" noProof="0" dirty="0" err="1"/>
              <a:t>Laboratorio</a:t>
            </a:r>
            <a:r>
              <a:rPr lang="en-US" noProof="0" dirty="0"/>
              <a:t> di </a:t>
            </a:r>
            <a:r>
              <a:rPr lang="en-US" noProof="0" dirty="0" err="1"/>
              <a:t>Automazion</a:t>
            </a:r>
            <a:r>
              <a:rPr lang="en-US" dirty="0"/>
              <a:t>e </a:t>
            </a:r>
            <a:r>
              <a:rPr lang="en-US" dirty="0" err="1"/>
              <a:t>Robotica</a:t>
            </a:r>
            <a:r>
              <a:rPr lang="en-US" dirty="0"/>
              <a:t> e </a:t>
            </a:r>
            <a:r>
              <a:rPr lang="en-US" dirty="0" err="1"/>
              <a:t>Controllo</a:t>
            </a:r>
            <a:r>
              <a:rPr lang="en-US" dirty="0"/>
              <a:t> di </a:t>
            </a:r>
            <a:r>
              <a:rPr lang="en-US" dirty="0" err="1"/>
              <a:t>Sistemi</a:t>
            </a:r>
            <a:endParaRPr lang="en-US" dirty="0"/>
          </a:p>
          <a:p>
            <a:r>
              <a:rPr lang="en-US" noProof="0" dirty="0" err="1"/>
              <a:t>Universit</a:t>
            </a:r>
            <a:r>
              <a:rPr lang="en-US" dirty="0"/>
              <a:t>à di Modena e Reggio Emilia</a:t>
            </a:r>
          </a:p>
          <a:p>
            <a:r>
              <a:rPr lang="en-US" dirty="0"/>
              <a:t>10 </a:t>
            </a:r>
            <a:r>
              <a:rPr lang="en-US" dirty="0" err="1"/>
              <a:t>dicembre</a:t>
            </a:r>
            <a:r>
              <a:rPr lang="en-US" dirty="0"/>
              <a:t> 2015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64438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egnaposto contenuto 1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162" y="1152180"/>
            <a:ext cx="7983064" cy="4934639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Risultato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D127B-9CB6-4EA5-AE2C-51AF822872FE}" type="datetime1">
              <a:rPr lang="it-IT" smtClean="0"/>
              <a:t>11/01/2023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9781-33E6-4BE2-8604-B44A1271A680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9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199" y="6356354"/>
            <a:ext cx="1974273" cy="365125"/>
          </a:xfrm>
        </p:spPr>
        <p:txBody>
          <a:bodyPr/>
          <a:lstStyle/>
          <a:p>
            <a:r>
              <a:rPr lang="it-IT" dirty="0"/>
              <a:t>Matteo Martinelli</a:t>
            </a:r>
          </a:p>
        </p:txBody>
      </p:sp>
    </p:spTree>
    <p:extLst>
      <p:ext uri="{BB962C8B-B14F-4D97-AF65-F5344CB8AC3E}">
        <p14:creationId xmlns:p14="http://schemas.microsoft.com/office/powerpoint/2010/main" val="22975019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16058" y="1607127"/>
            <a:ext cx="8676422" cy="3708495"/>
          </a:xfrm>
        </p:spPr>
        <p:txBody>
          <a:bodyPr/>
          <a:lstStyle/>
          <a:p>
            <a:pPr marL="0" indent="0">
              <a:buNone/>
            </a:pPr>
            <a:r>
              <a:rPr lang="en-US" dirty="0" err="1"/>
              <a:t>Possibili</a:t>
            </a:r>
            <a:r>
              <a:rPr lang="en-US" dirty="0"/>
              <a:t> vie per </a:t>
            </a:r>
            <a:r>
              <a:rPr lang="en-US" dirty="0" err="1"/>
              <a:t>affinare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software: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Conformarlo</a:t>
            </a:r>
            <a:r>
              <a:rPr lang="en-US" dirty="0"/>
              <a:t> al software Panasonic “Control Configurator PM”;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Integrarlo</a:t>
            </a:r>
            <a:r>
              <a:rPr lang="en-US" dirty="0"/>
              <a:t> al software “Control Configurator PM”;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Creare</a:t>
            </a:r>
            <a:r>
              <a:rPr lang="en-US" dirty="0"/>
              <a:t> </a:t>
            </a:r>
            <a:r>
              <a:rPr lang="en-US" dirty="0" err="1"/>
              <a:t>un’anteprima</a:t>
            </a:r>
            <a:r>
              <a:rPr lang="en-US" dirty="0"/>
              <a:t> </a:t>
            </a:r>
            <a:r>
              <a:rPr lang="en-US" dirty="0" err="1"/>
              <a:t>modificabile</a:t>
            </a:r>
            <a:r>
              <a:rPr lang="en-US" dirty="0"/>
              <a:t> del </a:t>
            </a:r>
            <a:r>
              <a:rPr lang="en-US" dirty="0" err="1"/>
              <a:t>percorso</a:t>
            </a:r>
            <a:r>
              <a:rPr lang="en-US" dirty="0"/>
              <a:t> da </a:t>
            </a:r>
            <a:r>
              <a:rPr lang="en-US" dirty="0" err="1"/>
              <a:t>seguire</a:t>
            </a:r>
            <a:r>
              <a:rPr lang="en-US" dirty="0"/>
              <a:t>;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Implementare</a:t>
            </a:r>
            <a:r>
              <a:rPr lang="en-US" dirty="0"/>
              <a:t> </a:t>
            </a:r>
            <a:r>
              <a:rPr lang="en-US" dirty="0" err="1"/>
              <a:t>ulteriori</a:t>
            </a:r>
            <a:r>
              <a:rPr lang="en-US" dirty="0"/>
              <a:t> </a:t>
            </a:r>
            <a:r>
              <a:rPr lang="en-US" dirty="0" err="1"/>
              <a:t>oggetti</a:t>
            </a:r>
            <a:r>
              <a:rPr lang="en-US" dirty="0"/>
              <a:t> </a:t>
            </a:r>
            <a:r>
              <a:rPr lang="en-US" dirty="0" err="1"/>
              <a:t>grafici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PLC (</a:t>
            </a:r>
            <a:r>
              <a:rPr lang="en-US" dirty="0" err="1"/>
              <a:t>esempio</a:t>
            </a:r>
            <a:r>
              <a:rPr lang="en-US" dirty="0"/>
              <a:t>: </a:t>
            </a:r>
            <a:r>
              <a:rPr lang="en-US" dirty="0" err="1"/>
              <a:t>ellissi</a:t>
            </a:r>
            <a:r>
              <a:rPr lang="en-US" dirty="0"/>
              <a:t>).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Suggerimenti</a:t>
            </a:r>
            <a:r>
              <a:rPr lang="en-US" dirty="0"/>
              <a:t> &amp; </a:t>
            </a:r>
            <a:r>
              <a:rPr lang="en-US" dirty="0" err="1"/>
              <a:t>Conclusioni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D127B-9CB6-4EA5-AE2C-51AF822872FE}" type="datetime1">
              <a:rPr lang="it-IT" smtClean="0"/>
              <a:t>11/01/2023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9781-33E6-4BE2-8604-B44A1271A680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9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199" y="6356354"/>
            <a:ext cx="1974273" cy="365125"/>
          </a:xfrm>
        </p:spPr>
        <p:txBody>
          <a:bodyPr/>
          <a:lstStyle/>
          <a:p>
            <a:r>
              <a:rPr lang="it-IT" dirty="0"/>
              <a:t>Matteo Martinelli</a:t>
            </a:r>
          </a:p>
        </p:txBody>
      </p:sp>
    </p:spTree>
    <p:extLst>
      <p:ext uri="{BB962C8B-B14F-4D97-AF65-F5344CB8AC3E}">
        <p14:creationId xmlns:p14="http://schemas.microsoft.com/office/powerpoint/2010/main" val="37357690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Filmato finale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3850" y="1181100"/>
            <a:ext cx="8675688" cy="4876800"/>
          </a:xfrm>
        </p:spPr>
      </p:pic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0F2F2-6123-413B-9D74-954D3AE434D3}" type="datetime1">
              <a:rPr lang="it-IT" smtClean="0"/>
              <a:t>11/01/2023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9781-33E6-4BE2-8604-B44A1271A680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</a:t>
            </a:r>
          </a:p>
        </p:txBody>
      </p:sp>
      <p:sp>
        <p:nvSpPr>
          <p:cNvPr id="8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199" y="6356354"/>
            <a:ext cx="1974273" cy="365125"/>
          </a:xfrm>
        </p:spPr>
        <p:txBody>
          <a:bodyPr/>
          <a:lstStyle/>
          <a:p>
            <a:r>
              <a:rPr lang="it-IT" dirty="0"/>
              <a:t>Matteo Martinelli</a:t>
            </a:r>
          </a:p>
        </p:txBody>
      </p:sp>
    </p:spTree>
    <p:extLst>
      <p:ext uri="{BB962C8B-B14F-4D97-AF65-F5344CB8AC3E}">
        <p14:creationId xmlns:p14="http://schemas.microsoft.com/office/powerpoint/2010/main" val="1825827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23530" y="2784765"/>
            <a:ext cx="8676422" cy="81741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4800" i="1" dirty="0"/>
              <a:t>Grazie per </a:t>
            </a:r>
            <a:r>
              <a:rPr lang="en-US" sz="4800" i="1" dirty="0" err="1"/>
              <a:t>l’attenzione</a:t>
            </a:r>
            <a:r>
              <a:rPr lang="en-US" sz="4800" i="1" dirty="0"/>
              <a:t>!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D127B-9CB6-4EA5-AE2C-51AF822872FE}" type="datetime1">
              <a:rPr lang="it-IT" smtClean="0"/>
              <a:t>11/01/2023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9781-33E6-4BE2-8604-B44A1271A680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9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199" y="6356354"/>
            <a:ext cx="1974273" cy="365125"/>
          </a:xfrm>
        </p:spPr>
        <p:txBody>
          <a:bodyPr/>
          <a:lstStyle/>
          <a:p>
            <a:r>
              <a:rPr lang="it-IT" dirty="0"/>
              <a:t>Matteo Martinelli</a:t>
            </a:r>
          </a:p>
        </p:txBody>
      </p:sp>
    </p:spTree>
    <p:extLst>
      <p:ext uri="{BB962C8B-B14F-4D97-AF65-F5344CB8AC3E}">
        <p14:creationId xmlns:p14="http://schemas.microsoft.com/office/powerpoint/2010/main" val="2536746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Scopo</a:t>
            </a:r>
            <a:r>
              <a:rPr lang="en-US" dirty="0"/>
              <a:t>, </a:t>
            </a:r>
            <a:r>
              <a:rPr lang="en-US" dirty="0" err="1"/>
              <a:t>finalità</a:t>
            </a:r>
            <a:r>
              <a:rPr lang="en-US" dirty="0"/>
              <a:t>, </a:t>
            </a:r>
            <a:r>
              <a:rPr lang="en-US" dirty="0" err="1"/>
              <a:t>strumenti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D127B-9CB6-4EA5-AE2C-51AF822872FE}" type="datetime1">
              <a:rPr lang="it-IT" smtClean="0"/>
              <a:t>11/01/2023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199" y="6356354"/>
            <a:ext cx="1974273" cy="365125"/>
          </a:xfrm>
        </p:spPr>
        <p:txBody>
          <a:bodyPr/>
          <a:lstStyle/>
          <a:p>
            <a:r>
              <a:rPr lang="it-IT" dirty="0"/>
              <a:t>Matteo Martinelli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9781-33E6-4BE2-8604-B44A1271A680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9" name="Content Placeholder 4"/>
          <p:cNvSpPr txBox="1">
            <a:spLocks/>
          </p:cNvSpPr>
          <p:nvPr/>
        </p:nvSpPr>
        <p:spPr>
          <a:xfrm>
            <a:off x="323530" y="1200150"/>
            <a:ext cx="8676422" cy="46543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891" indent="-342891" algn="l" defTabSz="457189" rtl="0" eaLnBrk="1" latinLnBrk="0" hangingPunct="1">
              <a:spcBef>
                <a:spcPct val="20000"/>
              </a:spcBef>
              <a:buClr>
                <a:srgbClr val="FF9900"/>
              </a:buClr>
              <a:buSzPct val="80000"/>
              <a:buFont typeface="Wingdings" charset="2"/>
              <a:buChar char=""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32" indent="-285744" algn="l" defTabSz="457189" rtl="0" eaLnBrk="1" latinLnBrk="0" hangingPunct="1">
              <a:spcBef>
                <a:spcPct val="20000"/>
              </a:spcBef>
              <a:buClr>
                <a:srgbClr val="FF9900"/>
              </a:buClr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2971" indent="-228594" algn="l" defTabSz="457189" rtl="0" eaLnBrk="1" latinLnBrk="0" hangingPunct="1">
              <a:spcBef>
                <a:spcPct val="20000"/>
              </a:spcBef>
              <a:buClr>
                <a:srgbClr val="FF9900"/>
              </a:buClr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160" indent="-228594" algn="l" defTabSz="457189" rtl="0" eaLnBrk="1" latinLnBrk="0" hangingPunct="1">
              <a:spcBef>
                <a:spcPct val="20000"/>
              </a:spcBef>
              <a:buClr>
                <a:srgbClr val="FF9900"/>
              </a:buClr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349" indent="-228594" algn="l" defTabSz="457189" rtl="0" eaLnBrk="1" latinLnBrk="0" hangingPunct="1">
              <a:spcBef>
                <a:spcPct val="20000"/>
              </a:spcBef>
              <a:buClr>
                <a:srgbClr val="FF9900"/>
              </a:buClr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537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Scopo</a:t>
            </a:r>
            <a:r>
              <a:rPr lang="en-US" dirty="0"/>
              <a:t>: </a:t>
            </a:r>
            <a:r>
              <a:rPr lang="en-US" dirty="0" err="1"/>
              <a:t>istruire</a:t>
            </a:r>
            <a:r>
              <a:rPr lang="en-US" dirty="0"/>
              <a:t> </a:t>
            </a:r>
            <a:r>
              <a:rPr lang="en-US" dirty="0" err="1"/>
              <a:t>facilmente</a:t>
            </a:r>
            <a:r>
              <a:rPr lang="en-US" dirty="0"/>
              <a:t> un PLC a due </a:t>
            </a:r>
            <a:r>
              <a:rPr lang="en-US" dirty="0" err="1"/>
              <a:t>assi</a:t>
            </a:r>
            <a:r>
              <a:rPr lang="en-US" dirty="0"/>
              <a:t> </a:t>
            </a:r>
            <a:r>
              <a:rPr lang="en-US" dirty="0" err="1"/>
              <a:t>rispetto</a:t>
            </a:r>
            <a:r>
              <a:rPr lang="en-US" dirty="0"/>
              <a:t> a un </a:t>
            </a:r>
            <a:r>
              <a:rPr lang="en-US" dirty="0" err="1"/>
              <a:t>percorso</a:t>
            </a:r>
            <a:r>
              <a:rPr lang="en-US" dirty="0"/>
              <a:t> da </a:t>
            </a:r>
            <a:r>
              <a:rPr lang="en-US" dirty="0" err="1"/>
              <a:t>seguire</a:t>
            </a:r>
            <a:r>
              <a:rPr lang="en-US" dirty="0"/>
              <a:t>;</a:t>
            </a:r>
          </a:p>
          <a:p>
            <a:r>
              <a:rPr lang="en-US" dirty="0" err="1"/>
              <a:t>Finalità</a:t>
            </a:r>
            <a:r>
              <a:rPr lang="en-US" dirty="0"/>
              <a:t>: </a:t>
            </a:r>
            <a:r>
              <a:rPr lang="en-US" dirty="0" err="1"/>
              <a:t>comandare</a:t>
            </a:r>
            <a:r>
              <a:rPr lang="en-US" dirty="0"/>
              <a:t> un </a:t>
            </a:r>
            <a:r>
              <a:rPr lang="en-US" dirty="0" err="1"/>
              <a:t>ugello</a:t>
            </a:r>
            <a:r>
              <a:rPr lang="en-US" dirty="0"/>
              <a:t> per la </a:t>
            </a:r>
            <a:r>
              <a:rPr lang="en-US" dirty="0" err="1"/>
              <a:t>distribuzione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colla</a:t>
            </a:r>
            <a:r>
              <a:rPr lang="en-US" dirty="0"/>
              <a:t> a </a:t>
            </a:r>
            <a:r>
              <a:rPr lang="en-US" dirty="0" err="1"/>
              <a:t>caldo</a:t>
            </a:r>
            <a:r>
              <a:rPr lang="en-US" dirty="0"/>
              <a:t>.</a:t>
            </a:r>
          </a:p>
          <a:p>
            <a:pPr marL="0" indent="0">
              <a:buFont typeface="Wingdings" charset="2"/>
              <a:buNone/>
            </a:pPr>
            <a:r>
              <a:rPr lang="en-US" dirty="0" err="1"/>
              <a:t>Strumenti</a:t>
            </a:r>
            <a:r>
              <a:rPr lang="en-US" dirty="0"/>
              <a:t> </a:t>
            </a:r>
            <a:r>
              <a:rPr lang="en-US" dirty="0" err="1"/>
              <a:t>utilizzati</a:t>
            </a:r>
            <a:r>
              <a:rPr lang="en-US" dirty="0"/>
              <a:t>:</a:t>
            </a:r>
          </a:p>
          <a:p>
            <a:r>
              <a:rPr lang="en-US" dirty="0"/>
              <a:t>Solid Works: per la </a:t>
            </a:r>
            <a:r>
              <a:rPr lang="en-US" dirty="0" err="1"/>
              <a:t>creazione</a:t>
            </a:r>
            <a:r>
              <a:rPr lang="en-US" dirty="0"/>
              <a:t> del file DXF (</a:t>
            </a:r>
            <a:r>
              <a:rPr lang="it-IT" dirty="0" err="1"/>
              <a:t>Drawing</a:t>
            </a:r>
            <a:r>
              <a:rPr lang="it-IT" dirty="0"/>
              <a:t> Exchange Format) rappresentante il percorso da seguire;</a:t>
            </a:r>
          </a:p>
          <a:p>
            <a:r>
              <a:rPr lang="en-US" dirty="0"/>
              <a:t>PLC Panasonic FP Sigma: per la </a:t>
            </a:r>
            <a:r>
              <a:rPr lang="en-US" dirty="0" err="1"/>
              <a:t>movimentazione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matita</a:t>
            </a:r>
            <a:r>
              <a:rPr lang="en-US" dirty="0"/>
              <a:t> </a:t>
            </a:r>
            <a:r>
              <a:rPr lang="en-US" dirty="0" err="1"/>
              <a:t>rappresentante</a:t>
            </a:r>
            <a:r>
              <a:rPr lang="en-US" dirty="0"/>
              <a:t> </a:t>
            </a:r>
            <a:r>
              <a:rPr lang="en-US" dirty="0" err="1"/>
              <a:t>l’ugello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</a:t>
            </a:r>
            <a:r>
              <a:rPr lang="en-US" dirty="0" err="1"/>
              <a:t>modello</a:t>
            </a:r>
            <a:r>
              <a:rPr lang="en-US" dirty="0"/>
              <a:t> da </a:t>
            </a:r>
            <a:r>
              <a:rPr lang="en-US" dirty="0" err="1"/>
              <a:t>implementare</a:t>
            </a:r>
            <a:r>
              <a:rPr lang="en-US" dirty="0"/>
              <a:t>;</a:t>
            </a:r>
          </a:p>
          <a:p>
            <a:r>
              <a:rPr lang="en-US" dirty="0" err="1"/>
              <a:t>Libreria</a:t>
            </a:r>
            <a:r>
              <a:rPr lang="en-US" dirty="0"/>
              <a:t> FP Connect: per </a:t>
            </a:r>
            <a:r>
              <a:rPr lang="en-US" dirty="0" err="1"/>
              <a:t>l’interoperabilità</a:t>
            </a:r>
            <a:r>
              <a:rPr lang="en-US" dirty="0"/>
              <a:t> </a:t>
            </a:r>
            <a:r>
              <a:rPr lang="en-US" dirty="0" err="1"/>
              <a:t>fra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PLC e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linguaggio</a:t>
            </a:r>
            <a:r>
              <a:rPr lang="en-US" dirty="0"/>
              <a:t> di </a:t>
            </a:r>
            <a:r>
              <a:rPr lang="en-US" dirty="0" err="1"/>
              <a:t>programmazione</a:t>
            </a:r>
            <a:r>
              <a:rPr lang="en-US" dirty="0"/>
              <a:t> C# (Visual Studio).</a:t>
            </a:r>
          </a:p>
          <a:p>
            <a:pPr marL="0" indent="0">
              <a:buFont typeface="Wingdings" charset="2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48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Il DXF (</a:t>
            </a:r>
            <a:r>
              <a:rPr lang="it-IT" dirty="0" err="1"/>
              <a:t>Drawing</a:t>
            </a:r>
            <a:r>
              <a:rPr lang="it-IT" dirty="0"/>
              <a:t> Exchange Format)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D127B-9CB6-4EA5-AE2C-51AF822872FE}" type="datetime1">
              <a:rPr lang="it-IT" smtClean="0"/>
              <a:t>11/01/2023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9781-33E6-4BE2-8604-B44A1271A680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Caratterizzato</a:t>
            </a:r>
            <a:r>
              <a:rPr lang="en-US" dirty="0"/>
              <a:t> da keyword e tag: </a:t>
            </a:r>
          </a:p>
          <a:p>
            <a:r>
              <a:rPr lang="en-US" dirty="0"/>
              <a:t>ENTITIES: </a:t>
            </a:r>
            <a:r>
              <a:rPr lang="en-US" dirty="0" err="1"/>
              <a:t>rappresenta</a:t>
            </a:r>
            <a:r>
              <a:rPr lang="en-US" dirty="0"/>
              <a:t> la </a:t>
            </a:r>
            <a:r>
              <a:rPr lang="en-US" dirty="0" err="1"/>
              <a:t>sezione</a:t>
            </a:r>
            <a:r>
              <a:rPr lang="en-US" dirty="0"/>
              <a:t> </a:t>
            </a:r>
            <a:r>
              <a:rPr lang="en-US" dirty="0" err="1"/>
              <a:t>contenente</a:t>
            </a:r>
            <a:r>
              <a:rPr lang="en-US" dirty="0"/>
              <a:t> le </a:t>
            </a:r>
            <a:r>
              <a:rPr lang="en-US" dirty="0" err="1"/>
              <a:t>entità</a:t>
            </a:r>
            <a:r>
              <a:rPr lang="en-US" dirty="0"/>
              <a:t> </a:t>
            </a:r>
            <a:r>
              <a:rPr lang="en-US" dirty="0" err="1"/>
              <a:t>grafiche</a:t>
            </a:r>
            <a:r>
              <a:rPr lang="en-US" dirty="0"/>
              <a:t>;</a:t>
            </a:r>
          </a:p>
          <a:p>
            <a:r>
              <a:rPr lang="en-US" dirty="0"/>
              <a:t>POINT: </a:t>
            </a:r>
            <a:r>
              <a:rPr lang="en-US" dirty="0" err="1"/>
              <a:t>entità</a:t>
            </a:r>
            <a:r>
              <a:rPr lang="en-US" dirty="0"/>
              <a:t> </a:t>
            </a:r>
            <a:r>
              <a:rPr lang="en-US" dirty="0" err="1"/>
              <a:t>punto</a:t>
            </a:r>
            <a:r>
              <a:rPr lang="en-US" dirty="0"/>
              <a:t>, </a:t>
            </a:r>
            <a:r>
              <a:rPr lang="en-US" dirty="0" err="1"/>
              <a:t>rappresentato</a:t>
            </a:r>
            <a:r>
              <a:rPr lang="en-US" dirty="0"/>
              <a:t> </a:t>
            </a:r>
            <a:r>
              <a:rPr lang="en-US" dirty="0" err="1"/>
              <a:t>dai</a:t>
            </a:r>
            <a:r>
              <a:rPr lang="en-US" dirty="0"/>
              <a:t> tag 10, 20 per le sue coordinate;</a:t>
            </a:r>
          </a:p>
          <a:p>
            <a:r>
              <a:rPr lang="en-US" dirty="0"/>
              <a:t>LINE: </a:t>
            </a:r>
            <a:r>
              <a:rPr lang="en-US" dirty="0" err="1"/>
              <a:t>entità</a:t>
            </a:r>
            <a:r>
              <a:rPr lang="en-US" dirty="0"/>
              <a:t> </a:t>
            </a:r>
            <a:r>
              <a:rPr lang="en-US" dirty="0" err="1"/>
              <a:t>linea</a:t>
            </a:r>
            <a:r>
              <a:rPr lang="en-US" dirty="0"/>
              <a:t>, </a:t>
            </a:r>
            <a:r>
              <a:rPr lang="en-US" dirty="0" err="1"/>
              <a:t>rappresentato</a:t>
            </a:r>
            <a:r>
              <a:rPr lang="en-US" dirty="0"/>
              <a:t> </a:t>
            </a:r>
            <a:r>
              <a:rPr lang="en-US" dirty="0" err="1"/>
              <a:t>dai</a:t>
            </a:r>
            <a:r>
              <a:rPr lang="en-US" dirty="0"/>
              <a:t> tag 10, 20 per le coordinate </a:t>
            </a:r>
            <a:r>
              <a:rPr lang="en-US" dirty="0" err="1"/>
              <a:t>iniziali</a:t>
            </a:r>
            <a:r>
              <a:rPr lang="en-US" dirty="0"/>
              <a:t>, 11, 21 per le coordinate </a:t>
            </a:r>
            <a:r>
              <a:rPr lang="en-US" dirty="0" err="1"/>
              <a:t>iniziali</a:t>
            </a:r>
            <a:r>
              <a:rPr lang="en-US" dirty="0"/>
              <a:t>;</a:t>
            </a:r>
          </a:p>
          <a:p>
            <a:r>
              <a:rPr lang="en-US" dirty="0"/>
              <a:t>CIRCLE: </a:t>
            </a:r>
            <a:r>
              <a:rPr lang="en-US" dirty="0" err="1"/>
              <a:t>entità</a:t>
            </a:r>
            <a:r>
              <a:rPr lang="en-US" dirty="0"/>
              <a:t> </a:t>
            </a:r>
            <a:r>
              <a:rPr lang="en-US" dirty="0" err="1"/>
              <a:t>cerchio</a:t>
            </a:r>
            <a:r>
              <a:rPr lang="en-US" dirty="0"/>
              <a:t>, </a:t>
            </a:r>
            <a:r>
              <a:rPr lang="en-US" dirty="0" err="1"/>
              <a:t>rappresentato</a:t>
            </a:r>
            <a:r>
              <a:rPr lang="en-US" dirty="0"/>
              <a:t> </a:t>
            </a:r>
            <a:r>
              <a:rPr lang="en-US" dirty="0" err="1"/>
              <a:t>dai</a:t>
            </a:r>
            <a:r>
              <a:rPr lang="en-US" dirty="0"/>
              <a:t> tag 10, 20 per le coordinate del </a:t>
            </a:r>
            <a:r>
              <a:rPr lang="en-US" dirty="0" err="1"/>
              <a:t>centro</a:t>
            </a:r>
            <a:r>
              <a:rPr lang="en-US" dirty="0"/>
              <a:t>, 40 per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raggio</a:t>
            </a:r>
            <a:r>
              <a:rPr lang="en-US" dirty="0"/>
              <a:t>;</a:t>
            </a:r>
          </a:p>
          <a:p>
            <a:r>
              <a:rPr lang="en-US" dirty="0"/>
              <a:t>ARC: </a:t>
            </a:r>
            <a:r>
              <a:rPr lang="en-US" dirty="0" err="1"/>
              <a:t>entità</a:t>
            </a:r>
            <a:r>
              <a:rPr lang="en-US" dirty="0"/>
              <a:t> </a:t>
            </a:r>
            <a:r>
              <a:rPr lang="en-US" dirty="0" err="1"/>
              <a:t>arco</a:t>
            </a:r>
            <a:r>
              <a:rPr lang="en-US" dirty="0"/>
              <a:t> </a:t>
            </a:r>
            <a:r>
              <a:rPr lang="en-US" dirty="0" err="1"/>
              <a:t>rappresentato</a:t>
            </a:r>
            <a:r>
              <a:rPr lang="en-US" dirty="0"/>
              <a:t> </a:t>
            </a:r>
            <a:r>
              <a:rPr lang="en-US" dirty="0" err="1"/>
              <a:t>dai</a:t>
            </a:r>
            <a:r>
              <a:rPr lang="en-US" dirty="0"/>
              <a:t> tag 10, 20 per le coordinate del </a:t>
            </a:r>
            <a:r>
              <a:rPr lang="en-US" dirty="0" err="1"/>
              <a:t>centro</a:t>
            </a:r>
            <a:r>
              <a:rPr lang="en-US" dirty="0"/>
              <a:t>, 40 per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raggio</a:t>
            </a:r>
            <a:r>
              <a:rPr lang="en-US" dirty="0"/>
              <a:t>, 50 per </a:t>
            </a:r>
            <a:r>
              <a:rPr lang="en-US" dirty="0" err="1"/>
              <a:t>l’angolo</a:t>
            </a:r>
            <a:r>
              <a:rPr lang="en-US" dirty="0"/>
              <a:t> </a:t>
            </a:r>
            <a:r>
              <a:rPr lang="en-US" dirty="0" err="1"/>
              <a:t>iniziale</a:t>
            </a:r>
            <a:r>
              <a:rPr lang="en-US" dirty="0"/>
              <a:t>, 51 per </a:t>
            </a:r>
            <a:r>
              <a:rPr lang="en-US" dirty="0" err="1"/>
              <a:t>l’angolo</a:t>
            </a:r>
            <a:r>
              <a:rPr lang="en-US" dirty="0"/>
              <a:t> finale (</a:t>
            </a:r>
            <a:r>
              <a:rPr lang="en-US" dirty="0" err="1"/>
              <a:t>ogni</a:t>
            </a:r>
            <a:r>
              <a:rPr lang="en-US" dirty="0"/>
              <a:t> </a:t>
            </a:r>
            <a:r>
              <a:rPr lang="en-US" dirty="0" err="1"/>
              <a:t>arco</a:t>
            </a:r>
            <a:r>
              <a:rPr lang="en-US" dirty="0"/>
              <a:t> è </a:t>
            </a:r>
            <a:r>
              <a:rPr lang="en-US" dirty="0" err="1"/>
              <a:t>indicato</a:t>
            </a:r>
            <a:r>
              <a:rPr lang="en-US" dirty="0"/>
              <a:t> in CCW).</a:t>
            </a:r>
          </a:p>
          <a:p>
            <a:endParaRPr lang="it-IT" dirty="0"/>
          </a:p>
        </p:txBody>
      </p:sp>
      <p:sp>
        <p:nvSpPr>
          <p:cNvPr id="10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199" y="6356354"/>
            <a:ext cx="1974273" cy="365125"/>
          </a:xfrm>
        </p:spPr>
        <p:txBody>
          <a:bodyPr/>
          <a:lstStyle/>
          <a:p>
            <a:r>
              <a:rPr lang="it-IT" dirty="0"/>
              <a:t>Matteo Martinelli</a:t>
            </a:r>
          </a:p>
        </p:txBody>
      </p:sp>
    </p:spTree>
    <p:extLst>
      <p:ext uri="{BB962C8B-B14F-4D97-AF65-F5344CB8AC3E}">
        <p14:creationId xmlns:p14="http://schemas.microsoft.com/office/powerpoint/2010/main" val="1251092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23530" y="981474"/>
            <a:ext cx="8676422" cy="2606853"/>
          </a:xfrm>
        </p:spPr>
        <p:txBody>
          <a:bodyPr>
            <a:normAutofit fontScale="85000" lnSpcReduction="10000"/>
          </a:bodyPr>
          <a:lstStyle/>
          <a:p>
            <a:r>
              <a:rPr lang="en-US" dirty="0" err="1"/>
              <a:t>Caratterizzato</a:t>
            </a:r>
            <a:r>
              <a:rPr lang="en-US" dirty="0"/>
              <a:t> da: due </a:t>
            </a:r>
            <a:r>
              <a:rPr lang="en-US" dirty="0" err="1"/>
              <a:t>assi</a:t>
            </a:r>
            <a:r>
              <a:rPr lang="en-US" dirty="0"/>
              <a:t> con </a:t>
            </a:r>
            <a:r>
              <a:rPr lang="en-US" dirty="0" err="1"/>
              <a:t>motori</a:t>
            </a:r>
            <a:r>
              <a:rPr lang="en-US" dirty="0"/>
              <a:t> brushless, due </a:t>
            </a:r>
            <a:r>
              <a:rPr lang="en-US" dirty="0" err="1"/>
              <a:t>schede</a:t>
            </a:r>
            <a:r>
              <a:rPr lang="en-US" dirty="0"/>
              <a:t> di </a:t>
            </a:r>
            <a:r>
              <a:rPr lang="en-US" dirty="0" err="1"/>
              <a:t>controllo</a:t>
            </a:r>
            <a:r>
              <a:rPr lang="en-US" dirty="0"/>
              <a:t> </a:t>
            </a:r>
            <a:r>
              <a:rPr lang="en-US" dirty="0" err="1"/>
              <a:t>assi</a:t>
            </a:r>
            <a:r>
              <a:rPr lang="en-US" dirty="0"/>
              <a:t>,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memoria</a:t>
            </a:r>
            <a:r>
              <a:rPr lang="en-US" dirty="0"/>
              <a:t> </a:t>
            </a:r>
            <a:r>
              <a:rPr lang="en-US" dirty="0" err="1"/>
              <a:t>detta</a:t>
            </a:r>
            <a:r>
              <a:rPr lang="en-US" dirty="0"/>
              <a:t> “Shared Memory” (</a:t>
            </a:r>
            <a:r>
              <a:rPr lang="en-US" dirty="0" err="1"/>
              <a:t>memoria</a:t>
            </a:r>
            <a:r>
              <a:rPr lang="en-US" dirty="0"/>
              <a:t> </a:t>
            </a:r>
            <a:r>
              <a:rPr lang="en-US" dirty="0" err="1"/>
              <a:t>condivisa</a:t>
            </a:r>
            <a:r>
              <a:rPr lang="en-US" dirty="0"/>
              <a:t>);</a:t>
            </a:r>
          </a:p>
          <a:p>
            <a:r>
              <a:rPr lang="en-US" dirty="0"/>
              <a:t>La Shared Memory </a:t>
            </a:r>
            <a:r>
              <a:rPr lang="en-US" dirty="0" err="1"/>
              <a:t>contiene</a:t>
            </a:r>
            <a:r>
              <a:rPr lang="en-US" dirty="0"/>
              <a:t> </a:t>
            </a:r>
            <a:r>
              <a:rPr lang="en-US" dirty="0" err="1"/>
              <a:t>fino</a:t>
            </a:r>
            <a:r>
              <a:rPr lang="en-US" dirty="0"/>
              <a:t> a 600 </a:t>
            </a:r>
            <a:r>
              <a:rPr lang="en-US" dirty="0" err="1"/>
              <a:t>punti</a:t>
            </a:r>
            <a:r>
              <a:rPr lang="en-US" dirty="0"/>
              <a:t> </a:t>
            </a:r>
            <a:r>
              <a:rPr lang="en-US" dirty="0" err="1"/>
              <a:t>operabili</a:t>
            </a:r>
            <a:r>
              <a:rPr lang="en-US" dirty="0"/>
              <a:t>;</a:t>
            </a:r>
          </a:p>
          <a:p>
            <a:r>
              <a:rPr lang="en-US" dirty="0" err="1"/>
              <a:t>Ogni</a:t>
            </a:r>
            <a:r>
              <a:rPr lang="en-US" dirty="0"/>
              <a:t> </a:t>
            </a:r>
            <a:r>
              <a:rPr lang="en-US" dirty="0" err="1"/>
              <a:t>punto</a:t>
            </a:r>
            <a:r>
              <a:rPr lang="en-US" dirty="0"/>
              <a:t> è </a:t>
            </a:r>
            <a:r>
              <a:rPr lang="en-US" dirty="0" err="1"/>
              <a:t>rappresentato</a:t>
            </a:r>
            <a:r>
              <a:rPr lang="en-US" dirty="0"/>
              <a:t> da 16 </a:t>
            </a:r>
            <a:r>
              <a:rPr lang="en-US" dirty="0" err="1"/>
              <a:t>locazioni</a:t>
            </a:r>
            <a:r>
              <a:rPr lang="en-US" dirty="0"/>
              <a:t> di </a:t>
            </a:r>
            <a:r>
              <a:rPr lang="en-US" dirty="0" err="1"/>
              <a:t>memoria</a:t>
            </a:r>
            <a:r>
              <a:rPr lang="en-US" dirty="0"/>
              <a:t> (per </a:t>
            </a:r>
            <a:r>
              <a:rPr lang="en-US" dirty="0" err="1"/>
              <a:t>asse</a:t>
            </a:r>
            <a:r>
              <a:rPr lang="en-US" dirty="0"/>
              <a:t>);</a:t>
            </a:r>
          </a:p>
          <a:p>
            <a:r>
              <a:rPr lang="en-US" dirty="0" err="1"/>
              <a:t>Ogni</a:t>
            </a:r>
            <a:r>
              <a:rPr lang="en-US" dirty="0"/>
              <a:t> </a:t>
            </a:r>
            <a:r>
              <a:rPr lang="en-US" dirty="0" err="1"/>
              <a:t>locazione</a:t>
            </a:r>
            <a:r>
              <a:rPr lang="en-US" dirty="0"/>
              <a:t> di </a:t>
            </a:r>
            <a:r>
              <a:rPr lang="en-US" dirty="0" err="1"/>
              <a:t>memoria</a:t>
            </a:r>
            <a:r>
              <a:rPr lang="en-US" dirty="0"/>
              <a:t> </a:t>
            </a:r>
            <a:r>
              <a:rPr lang="en-US" dirty="0" err="1"/>
              <a:t>rappresenta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caratteristica</a:t>
            </a:r>
            <a:r>
              <a:rPr lang="en-US" dirty="0"/>
              <a:t> </a:t>
            </a:r>
            <a:r>
              <a:rPr lang="en-US" dirty="0" err="1"/>
              <a:t>nel</a:t>
            </a:r>
            <a:r>
              <a:rPr lang="en-US" dirty="0"/>
              <a:t> </a:t>
            </a:r>
            <a:r>
              <a:rPr lang="en-US" dirty="0" err="1"/>
              <a:t>raggiungimento</a:t>
            </a:r>
            <a:r>
              <a:rPr lang="en-US" dirty="0"/>
              <a:t> del </a:t>
            </a:r>
            <a:r>
              <a:rPr lang="en-US" dirty="0" err="1"/>
              <a:t>punto</a:t>
            </a:r>
            <a:r>
              <a:rPr lang="en-US" dirty="0"/>
              <a:t>, </a:t>
            </a:r>
            <a:r>
              <a:rPr lang="en-US" dirty="0" err="1"/>
              <a:t>tra</a:t>
            </a:r>
            <a:r>
              <a:rPr lang="en-US" dirty="0"/>
              <a:t> cui </a:t>
            </a:r>
            <a:r>
              <a:rPr lang="en-US" dirty="0" err="1"/>
              <a:t>velocità</a:t>
            </a:r>
            <a:r>
              <a:rPr lang="en-US" dirty="0"/>
              <a:t> di </a:t>
            </a:r>
            <a:r>
              <a:rPr lang="en-US" dirty="0" err="1"/>
              <a:t>movimentazione</a:t>
            </a:r>
            <a:r>
              <a:rPr lang="en-US" dirty="0"/>
              <a:t>, coordinate, </a:t>
            </a:r>
            <a:r>
              <a:rPr lang="en-US" dirty="0" err="1"/>
              <a:t>tipo</a:t>
            </a:r>
            <a:r>
              <a:rPr lang="en-US" dirty="0"/>
              <a:t> di </a:t>
            </a:r>
            <a:r>
              <a:rPr lang="en-US" dirty="0" err="1"/>
              <a:t>accelerazione</a:t>
            </a:r>
            <a:r>
              <a:rPr lang="en-US" dirty="0"/>
              <a:t>… 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Il PLC (Programmable Logic Controller)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D127B-9CB6-4EA5-AE2C-51AF822872FE}" type="datetime1">
              <a:rPr lang="it-IT" smtClean="0"/>
              <a:t>11/01/2023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9781-33E6-4BE2-8604-B44A1271A680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375866" y="3159702"/>
            <a:ext cx="2571750" cy="3429000"/>
          </a:xfrm>
          <a:prstGeom prst="rect">
            <a:avLst/>
          </a:prstGeom>
        </p:spPr>
      </p:pic>
      <p:sp>
        <p:nvSpPr>
          <p:cNvPr id="10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199" y="6356354"/>
            <a:ext cx="1974273" cy="365125"/>
          </a:xfrm>
        </p:spPr>
        <p:txBody>
          <a:bodyPr/>
          <a:lstStyle/>
          <a:p>
            <a:r>
              <a:rPr lang="it-IT" dirty="0"/>
              <a:t>Matteo Martinelli</a:t>
            </a:r>
          </a:p>
        </p:txBody>
      </p:sp>
    </p:spTree>
    <p:extLst>
      <p:ext uri="{BB962C8B-B14F-4D97-AF65-F5344CB8AC3E}">
        <p14:creationId xmlns:p14="http://schemas.microsoft.com/office/powerpoint/2010/main" val="4286480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egnaposto contenuto 1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5278" y="981075"/>
            <a:ext cx="2332832" cy="5276850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Logica</a:t>
            </a:r>
            <a:r>
              <a:rPr lang="en-US" dirty="0"/>
              <a:t> software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D127B-9CB6-4EA5-AE2C-51AF822872FE}" type="datetime1">
              <a:rPr lang="it-IT" smtClean="0"/>
              <a:t>11/01/2023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9781-33E6-4BE2-8604-B44A1271A680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9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199" y="6356354"/>
            <a:ext cx="1974273" cy="365125"/>
          </a:xfrm>
        </p:spPr>
        <p:txBody>
          <a:bodyPr/>
          <a:lstStyle/>
          <a:p>
            <a:r>
              <a:rPr lang="it-IT" dirty="0"/>
              <a:t>Matteo Martinelli</a:t>
            </a:r>
          </a:p>
        </p:txBody>
      </p:sp>
    </p:spTree>
    <p:extLst>
      <p:ext uri="{BB962C8B-B14F-4D97-AF65-F5344CB8AC3E}">
        <p14:creationId xmlns:p14="http://schemas.microsoft.com/office/powerpoint/2010/main" val="761398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egnaposto contenuto 1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760" y="1116180"/>
            <a:ext cx="6976063" cy="5240174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Logica</a:t>
            </a:r>
            <a:r>
              <a:rPr lang="en-US" dirty="0"/>
              <a:t> “</a:t>
            </a:r>
            <a:r>
              <a:rPr lang="en-US" dirty="0" err="1"/>
              <a:t>leggi</a:t>
            </a:r>
            <a:r>
              <a:rPr lang="en-US" dirty="0"/>
              <a:t> DXF”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D127B-9CB6-4EA5-AE2C-51AF822872FE}" type="datetime1">
              <a:rPr lang="it-IT" smtClean="0"/>
              <a:t>11/01/2023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9781-33E6-4BE2-8604-B44A1271A680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106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egnaposto contenuto 1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5661" y="978199"/>
            <a:ext cx="3372011" cy="561789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Logica</a:t>
            </a:r>
            <a:r>
              <a:rPr lang="en-US" dirty="0"/>
              <a:t> “da DXF a </a:t>
            </a:r>
            <a:r>
              <a:rPr lang="en-US" dirty="0" err="1"/>
              <a:t>TabPLC</a:t>
            </a:r>
            <a:r>
              <a:rPr lang="en-US" dirty="0"/>
              <a:t>”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D127B-9CB6-4EA5-AE2C-51AF822872FE}" type="datetime1">
              <a:rPr lang="it-IT" smtClean="0"/>
              <a:t>11/01/2023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9781-33E6-4BE2-8604-B44A1271A680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219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egnaposto contenuto 1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5597" y="1025882"/>
            <a:ext cx="4349893" cy="5695597"/>
          </a:xfr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Logica</a:t>
            </a:r>
            <a:r>
              <a:rPr lang="en-US" dirty="0"/>
              <a:t> “</a:t>
            </a:r>
            <a:r>
              <a:rPr lang="en-US" dirty="0" err="1"/>
              <a:t>scrivi</a:t>
            </a:r>
            <a:r>
              <a:rPr lang="en-US" dirty="0"/>
              <a:t> </a:t>
            </a:r>
            <a:r>
              <a:rPr lang="en-US" dirty="0" err="1"/>
              <a:t>su</a:t>
            </a:r>
            <a:r>
              <a:rPr lang="en-US" dirty="0"/>
              <a:t> Shared Memory”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D127B-9CB6-4EA5-AE2C-51AF822872FE}" type="datetime1">
              <a:rPr lang="it-IT" smtClean="0"/>
              <a:t>11/01/2023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9781-33E6-4BE2-8604-B44A1271A680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429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Controllo</a:t>
            </a:r>
            <a:r>
              <a:rPr lang="en-US" dirty="0"/>
              <a:t> </a:t>
            </a:r>
            <a:r>
              <a:rPr lang="en-US" dirty="0" err="1"/>
              <a:t>ugello</a:t>
            </a:r>
            <a:endParaRPr lang="en-US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FD127B-9CB6-4EA5-AE2C-51AF822872FE}" type="datetime1">
              <a:rPr lang="it-IT" smtClean="0"/>
              <a:t>11/01/2023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459781-33E6-4BE2-8604-B44A1271A680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23528" y="1759527"/>
            <a:ext cx="8676422" cy="3085040"/>
          </a:xfrm>
        </p:spPr>
        <p:txBody>
          <a:bodyPr/>
          <a:lstStyle/>
          <a:p>
            <a:pPr marL="0" indent="0">
              <a:buNone/>
            </a:pPr>
            <a:r>
              <a:rPr lang="it-IT" dirty="0"/>
              <a:t>Operazione controllata tramite la locazione di memoria </a:t>
            </a:r>
            <a:r>
              <a:rPr lang="en-US" dirty="0"/>
              <a:t>“</a:t>
            </a:r>
            <a:r>
              <a:rPr lang="it-IT" dirty="0" err="1"/>
              <a:t>Aux</a:t>
            </a:r>
            <a:r>
              <a:rPr lang="it-IT" dirty="0"/>
              <a:t> Out</a:t>
            </a:r>
            <a:r>
              <a:rPr lang="en-US" dirty="0"/>
              <a:t>”:</a:t>
            </a:r>
          </a:p>
          <a:p>
            <a:r>
              <a:rPr lang="en-US" dirty="0"/>
              <a:t>Linea, Arco: 1 per aperture </a:t>
            </a:r>
            <a:r>
              <a:rPr lang="en-US" dirty="0" err="1"/>
              <a:t>ugello</a:t>
            </a:r>
            <a:r>
              <a:rPr lang="en-US" dirty="0"/>
              <a:t>, 0 per </a:t>
            </a:r>
            <a:r>
              <a:rPr lang="en-US" dirty="0" err="1"/>
              <a:t>chiusura</a:t>
            </a:r>
            <a:r>
              <a:rPr lang="en-US" dirty="0"/>
              <a:t> </a:t>
            </a:r>
            <a:r>
              <a:rPr lang="en-US" dirty="0" err="1"/>
              <a:t>ugello</a:t>
            </a:r>
            <a:r>
              <a:rPr lang="en-US" dirty="0"/>
              <a:t>;</a:t>
            </a:r>
          </a:p>
          <a:p>
            <a:r>
              <a:rPr lang="en-US" dirty="0" err="1"/>
              <a:t>Cerchio</a:t>
            </a:r>
            <a:r>
              <a:rPr lang="en-US" dirty="0"/>
              <a:t>: 2 per </a:t>
            </a:r>
            <a:r>
              <a:rPr lang="en-US" dirty="0" err="1"/>
              <a:t>apertura</a:t>
            </a:r>
            <a:r>
              <a:rPr lang="en-US" dirty="0"/>
              <a:t> </a:t>
            </a:r>
            <a:r>
              <a:rPr lang="en-US" dirty="0" err="1"/>
              <a:t>ugello</a:t>
            </a:r>
            <a:r>
              <a:rPr lang="en-US" dirty="0"/>
              <a:t> (</a:t>
            </a:r>
            <a:r>
              <a:rPr lang="en-US" dirty="0" err="1"/>
              <a:t>fino</a:t>
            </a:r>
            <a:r>
              <a:rPr lang="en-US" dirty="0"/>
              <a:t> </a:t>
            </a:r>
            <a:r>
              <a:rPr lang="en-US" dirty="0" err="1"/>
              <a:t>alla</a:t>
            </a:r>
            <a:r>
              <a:rPr lang="en-US" dirty="0"/>
              <a:t> fine </a:t>
            </a:r>
            <a:r>
              <a:rPr lang="en-US" dirty="0" err="1"/>
              <a:t>dell’operazione</a:t>
            </a:r>
            <a:r>
              <a:rPr lang="en-US" dirty="0"/>
              <a:t>); </a:t>
            </a:r>
            <a:r>
              <a:rPr lang="en-US" dirty="0" err="1"/>
              <a:t>previsto</a:t>
            </a:r>
            <a:r>
              <a:rPr lang="en-US" dirty="0"/>
              <a:t> </a:t>
            </a:r>
            <a:r>
              <a:rPr lang="en-US" dirty="0" err="1"/>
              <a:t>ritardo</a:t>
            </a:r>
            <a:r>
              <a:rPr lang="en-US" dirty="0"/>
              <a:t> di </a:t>
            </a:r>
            <a:r>
              <a:rPr lang="en-US" dirty="0" err="1"/>
              <a:t>movimentazione</a:t>
            </a:r>
            <a:r>
              <a:rPr lang="en-US" dirty="0"/>
              <a:t> per </a:t>
            </a:r>
            <a:r>
              <a:rPr lang="en-US" dirty="0" err="1"/>
              <a:t>permettere</a:t>
            </a:r>
            <a:r>
              <a:rPr lang="en-US" dirty="0"/>
              <a:t> la </a:t>
            </a:r>
            <a:r>
              <a:rPr lang="en-US" dirty="0" err="1"/>
              <a:t>chiusura</a:t>
            </a:r>
            <a:r>
              <a:rPr lang="en-US" dirty="0"/>
              <a:t> </a:t>
            </a:r>
            <a:r>
              <a:rPr lang="en-US" dirty="0" err="1"/>
              <a:t>ugello</a:t>
            </a:r>
            <a:r>
              <a:rPr lang="en-US" dirty="0"/>
              <a:t>;</a:t>
            </a:r>
          </a:p>
          <a:p>
            <a:r>
              <a:rPr lang="en-US" dirty="0" err="1"/>
              <a:t>Punto</a:t>
            </a:r>
            <a:r>
              <a:rPr lang="en-US" dirty="0"/>
              <a:t>: </a:t>
            </a:r>
            <a:r>
              <a:rPr lang="en-US" dirty="0" err="1"/>
              <a:t>gestito</a:t>
            </a:r>
            <a:r>
              <a:rPr lang="en-US" dirty="0"/>
              <a:t> come </a:t>
            </a:r>
            <a:r>
              <a:rPr lang="en-US" dirty="0" err="1"/>
              <a:t>cerchio</a:t>
            </a:r>
            <a:r>
              <a:rPr lang="en-US" dirty="0"/>
              <a:t> a </a:t>
            </a:r>
            <a:r>
              <a:rPr lang="en-US" dirty="0" err="1"/>
              <a:t>raggio</a:t>
            </a:r>
            <a:r>
              <a:rPr lang="en-US" dirty="0"/>
              <a:t> zero. </a:t>
            </a:r>
          </a:p>
          <a:p>
            <a:endParaRPr lang="it-IT" dirty="0"/>
          </a:p>
        </p:txBody>
      </p:sp>
      <p:sp>
        <p:nvSpPr>
          <p:cNvPr id="9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3124199" y="6356354"/>
            <a:ext cx="1974273" cy="365125"/>
          </a:xfrm>
        </p:spPr>
        <p:txBody>
          <a:bodyPr/>
          <a:lstStyle/>
          <a:p>
            <a:r>
              <a:rPr lang="it-IT" dirty="0"/>
              <a:t>Matteo Martinelli</a:t>
            </a:r>
          </a:p>
        </p:txBody>
      </p:sp>
    </p:spTree>
    <p:extLst>
      <p:ext uri="{BB962C8B-B14F-4D97-AF65-F5344CB8AC3E}">
        <p14:creationId xmlns:p14="http://schemas.microsoft.com/office/powerpoint/2010/main" val="1792143371"/>
      </p:ext>
    </p:extLst>
  </p:cSld>
  <p:clrMapOvr>
    <a:masterClrMapping/>
  </p:clrMapOvr>
</p:sld>
</file>

<file path=ppt/theme/theme1.xml><?xml version="1.0" encoding="utf-8"?>
<a:theme xmlns:a="http://schemas.openxmlformats.org/drawingml/2006/main" name="ARSControl">
  <a:themeElements>
    <a:clrScheme name="Impostazioni personalizzate 2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FF0000"/>
      </a:accent1>
      <a:accent2>
        <a:srgbClr val="FF9900"/>
      </a:accent2>
      <a:accent3>
        <a:srgbClr val="FFFFFF"/>
      </a:accent3>
      <a:accent4>
        <a:srgbClr val="000000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RSControlTemplate" id="{1EF62DE8-08F9-484C-8F07-4939F0B97075}" vid="{2DAB1056-3040-4306-95D7-A5DBB5F1FF6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01-introduction</Template>
  <TotalTime>0</TotalTime>
  <Words>527</Words>
  <Application>Microsoft Office PowerPoint</Application>
  <PresentationFormat>Presentazione su schermo (4:3)</PresentationFormat>
  <Paragraphs>89</Paragraphs>
  <Slides>13</Slides>
  <Notes>13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8" baseType="lpstr">
      <vt:lpstr>Arial</vt:lpstr>
      <vt:lpstr>Arial Rounded MT Bold</vt:lpstr>
      <vt:lpstr>Calibri</vt:lpstr>
      <vt:lpstr>Wingdings</vt:lpstr>
      <vt:lpstr>ARSControl</vt:lpstr>
      <vt:lpstr>Implementazione di lettura e traduzione file DXF in istruzioni operabili tramite PLC a due assi </vt:lpstr>
      <vt:lpstr>Scopo, finalità, strumenti</vt:lpstr>
      <vt:lpstr>Il DXF (Drawing Exchange Format)</vt:lpstr>
      <vt:lpstr>Il PLC (Programmable Logic Controller)</vt:lpstr>
      <vt:lpstr>Logica software</vt:lpstr>
      <vt:lpstr>Logica “leggi DXF”</vt:lpstr>
      <vt:lpstr>Logica “da DXF a TabPLC”</vt:lpstr>
      <vt:lpstr>Logica “scrivi su Shared Memory”</vt:lpstr>
      <vt:lpstr>Controllo ugello</vt:lpstr>
      <vt:lpstr>Risultato</vt:lpstr>
      <vt:lpstr>Suggerimenti &amp; Conclusioni</vt:lpstr>
      <vt:lpstr>Video</vt:lpstr>
      <vt:lpstr>Fine</vt:lpstr>
    </vt:vector>
  </TitlesOfParts>
  <Company>Università degli Studi di Modena e Reggio Emilia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Cesare Fantuzzi</dc:creator>
  <cp:lastModifiedBy>MATTEO MARTINELLI</cp:lastModifiedBy>
  <cp:revision>126</cp:revision>
  <cp:lastPrinted>2015-02-22T21:36:51Z</cp:lastPrinted>
  <dcterms:created xsi:type="dcterms:W3CDTF">2015-02-21T09:17:21Z</dcterms:created>
  <dcterms:modified xsi:type="dcterms:W3CDTF">2023-01-11T14:30:54Z</dcterms:modified>
</cp:coreProperties>
</file>